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2"/>
  </p:notesMasterIdLst>
  <p:sldIdLst>
    <p:sldId id="376" r:id="rId2"/>
    <p:sldId id="273" r:id="rId3"/>
    <p:sldId id="308" r:id="rId4"/>
    <p:sldId id="309" r:id="rId5"/>
    <p:sldId id="310" r:id="rId6"/>
    <p:sldId id="314" r:id="rId7"/>
    <p:sldId id="315" r:id="rId8"/>
    <p:sldId id="316" r:id="rId9"/>
    <p:sldId id="317" r:id="rId10"/>
    <p:sldId id="31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/>
    <p:restoredTop sz="83953" autoAdjust="0"/>
  </p:normalViewPr>
  <p:slideViewPr>
    <p:cSldViewPr snapToGrid="0" snapToObjects="1">
      <p:cViewPr>
        <p:scale>
          <a:sx n="92" d="100"/>
          <a:sy n="92" d="100"/>
        </p:scale>
        <p:origin x="77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D89A-6D57-1B44-AB80-3CA40B8DDCC0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CE51-D584-A54E-9E4B-574214F3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Rapid</a:t>
            </a:r>
            <a:r>
              <a:rPr lang="en-US" baseline="0" dirty="0" smtClean="0"/>
              <a:t> freeze and resting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3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and B demonstrates</a:t>
            </a:r>
            <a:r>
              <a:rPr lang="en-US" baseline="0" dirty="0" smtClean="0"/>
              <a:t> the value of a wetting agent: </a:t>
            </a:r>
          </a:p>
          <a:p>
            <a:r>
              <a:rPr lang="en-US" baseline="0" dirty="0" smtClean="0"/>
              <a:t>B dispersed sulfa but settles on standing and form cake</a:t>
            </a:r>
          </a:p>
          <a:p>
            <a:r>
              <a:rPr lang="en-US" baseline="0" dirty="0" smtClean="0"/>
              <a:t>C inclusion of aluminum </a:t>
            </a:r>
            <a:r>
              <a:rPr lang="en-US" baseline="0" dirty="0" err="1" smtClean="0"/>
              <a:t>cation</a:t>
            </a:r>
            <a:r>
              <a:rPr lang="en-US" baseline="0" dirty="0" smtClean="0"/>
              <a:t> (add last)- aggregates rapidly and form high volume of sediment that does not cake and easily re-dispersed</a:t>
            </a:r>
          </a:p>
          <a:p>
            <a:r>
              <a:rPr lang="en-US" baseline="0" dirty="0" smtClean="0"/>
              <a:t>D better than in C because of it contains CMC that acts as protective and viscosity agent and give the aggregated </a:t>
            </a:r>
            <a:r>
              <a:rPr lang="en-US" baseline="0" dirty="0" err="1" smtClean="0"/>
              <a:t>susp</a:t>
            </a:r>
            <a:r>
              <a:rPr lang="en-US" baseline="0" dirty="0" smtClean="0"/>
              <a:t>. Does not cake on standing and settles more slowly than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77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in square are dissolved</a:t>
            </a:r>
            <a:r>
              <a:rPr lang="en-US" baseline="0" dirty="0" smtClean="0"/>
              <a:t> in ethanol firstly</a:t>
            </a:r>
          </a:p>
          <a:p>
            <a:r>
              <a:rPr lang="en-US" baseline="0" dirty="0" smtClean="0"/>
              <a:t>Al OH dispersed in half volume of water using high speed propeller or </a:t>
            </a:r>
            <a:r>
              <a:rPr lang="en-US" baseline="0" dirty="0" err="1" smtClean="0"/>
              <a:t>dispersor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0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MgOH</a:t>
            </a:r>
            <a:r>
              <a:rPr lang="en-US" baseline="0" dirty="0" smtClean="0"/>
              <a:t> is added cathartic effect (prevent constipation)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0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A661-5DBC-AA43-AFC7-4E75B23CD91E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838"/>
            <a:ext cx="9144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8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5857-5687-2D4C-898A-49C24CA21E16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1D9E-D57F-2347-8635-98279C8D05D7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53C-F16C-2240-9391-ED9F5F71AAFB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23AA-55FA-094D-9F19-BE12E64947A9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EFA9-2EF6-564D-A721-A63013BD754D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9CC2-072A-DD4C-8505-ADE3B878FC02}" type="datetime1">
              <a:rPr lang="en-GB" smtClean="0"/>
              <a:t>29/12/2018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6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7EA-7D4B-7443-8F6F-E48F4B8F0700}" type="datetime1">
              <a:rPr lang="en-GB" smtClean="0"/>
              <a:t>29/12/2018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C257-92D9-0840-9EE3-1E8CF98C1DC5}" type="datetime1">
              <a:rPr lang="en-GB" smtClean="0"/>
              <a:t>29/12/2018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7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DADF-C6A3-204E-B422-4A6ADD70D266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1F0-7FF2-604F-8A2F-52C26ACE5774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3" y="2052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5CB4-AF10-B941-820F-9B9A7B9F303F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2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685800" y="440740"/>
            <a:ext cx="7358063" cy="146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/>
              <a:t>Industrial Pharmacy II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029904"/>
            <a:ext cx="7358063" cy="15359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87517" indent="0" algn="ctr">
              <a:lnSpc>
                <a:spcPct val="50000"/>
              </a:lnSpc>
              <a:buNone/>
              <a:defRPr/>
            </a:pPr>
            <a:endParaRPr lang="en-US" dirty="0" smtClean="0"/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By</a:t>
            </a:r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Dr. Mohammed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Sabbar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7517" indent="0" algn="ctr">
              <a:lnSpc>
                <a:spcPct val="50000"/>
              </a:lnSpc>
              <a:buNone/>
              <a:defRPr/>
            </a:pP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Oct.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8271" y="5160954"/>
            <a:ext cx="440075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C00000"/>
                </a:solidFill>
              </a:rPr>
              <a:t>http://</a:t>
            </a:r>
            <a:r>
              <a:rPr lang="en-US" sz="4000" b="1" dirty="0" err="1">
                <a:ln/>
                <a:solidFill>
                  <a:srgbClr val="C00000"/>
                </a:solidFill>
              </a:rPr>
              <a:t>bit.do</a:t>
            </a:r>
            <a:r>
              <a:rPr lang="en-US" sz="4000" b="1" dirty="0">
                <a:ln/>
                <a:solidFill>
                  <a:srgbClr val="C00000"/>
                </a:solidFill>
              </a:rPr>
              <a:t>/ex2a6</a:t>
            </a:r>
          </a:p>
        </p:txBody>
      </p:sp>
      <p:pic>
        <p:nvPicPr>
          <p:cNvPr id="7" name="Picture 2" descr="R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1" y="4408121"/>
            <a:ext cx="2082077" cy="20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0"/>
            <a:ext cx="9144000" cy="4010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1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615" y="926455"/>
            <a:ext cx="4775127" cy="559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91699" y="1783316"/>
            <a:ext cx="243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Zeta potential &gt; ± 30mV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043" y="3104208"/>
            <a:ext cx="4079797" cy="61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1548" y="4132810"/>
            <a:ext cx="361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freeze –thaw cycling technique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9460" y="4947997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Additives may enhance or prevent growth </a:t>
            </a:r>
            <a:r>
              <a:rPr lang="en-US" dirty="0"/>
              <a:t>o</a:t>
            </a:r>
            <a:r>
              <a:rPr lang="en-US" dirty="0" smtClean="0"/>
              <a:t>f p s</a:t>
            </a:r>
            <a:endParaRPr lang="en-US" dirty="0"/>
          </a:p>
        </p:txBody>
      </p:sp>
      <p:pic>
        <p:nvPicPr>
          <p:cNvPr id="1026" name="Picture 2" descr="mage result for zeta potential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40" y="1421581"/>
            <a:ext cx="5124964" cy="203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80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76211"/>
            <a:ext cx="9144000" cy="37164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35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16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16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16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16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16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16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16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16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164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62100"/>
            <a:ext cx="9144000" cy="37164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35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88" y="741104"/>
            <a:ext cx="8586028" cy="461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48719"/>
            <a:ext cx="9144000" cy="43585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35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06" y="1099555"/>
            <a:ext cx="5628188" cy="54551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1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455"/>
            <a:ext cx="9144000" cy="491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1107"/>
            <a:ext cx="9144000" cy="48621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1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132" y="926455"/>
            <a:ext cx="5359400" cy="5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30568"/>
            <a:ext cx="9144000" cy="41470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91268"/>
            <a:ext cx="4109259" cy="17972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6000"/>
                </a:schemeClr>
              </a:gs>
            </a:gsLst>
            <a:lin ang="16200000" scaled="0"/>
            <a:tileRect/>
          </a:gradFill>
          <a:ln>
            <a:solidFill>
              <a:srgbClr val="002D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1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6054" y="1306000"/>
            <a:ext cx="327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Biopharmaceutical consideration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7332" y="1874084"/>
            <a:ext cx="7337443" cy="3913056"/>
            <a:chOff x="0" y="1993900"/>
            <a:chExt cx="6493348" cy="28538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5340" r="59777"/>
            <a:stretch/>
          </p:blipFill>
          <p:spPr>
            <a:xfrm>
              <a:off x="0" y="2146300"/>
              <a:ext cx="3677967" cy="270146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2719836"/>
              <a:ext cx="3677967" cy="22765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4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45000"/>
                  </a:schemeClr>
                </a:gs>
              </a:gsLst>
              <a:lin ang="16200000" scaled="0"/>
              <a:tileRect/>
            </a:gradFill>
            <a:ln>
              <a:solidFill>
                <a:srgbClr val="002D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69345"/>
            <a:stretch/>
          </p:blipFill>
          <p:spPr>
            <a:xfrm>
              <a:off x="3690296" y="1993900"/>
              <a:ext cx="2803052" cy="2853860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1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pharma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 pharmacy" id="{30FC45C0-7480-234C-B019-2770A382AA33}" vid="{599681AB-1CAE-3D44-A3A7-597F5842C1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pharmacy</Template>
  <TotalTime>63125</TotalTime>
  <Words>165</Words>
  <Application>Microsoft Macintosh PowerPoint</Application>
  <PresentationFormat>On-screen Show (4:3)</PresentationFormat>
  <Paragraphs>33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Gill Sans</vt:lpstr>
      <vt:lpstr>Arial</vt:lpstr>
      <vt:lpstr>1 pharmacy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Pharmacy II</dc:title>
  <dc:creator>Mohammed Al-Lami</dc:creator>
  <cp:lastModifiedBy>Dr. Mohammed Sabbar</cp:lastModifiedBy>
  <cp:revision>160</cp:revision>
  <dcterms:created xsi:type="dcterms:W3CDTF">2015-09-30T18:11:50Z</dcterms:created>
  <dcterms:modified xsi:type="dcterms:W3CDTF">2018-12-28T22:13:28Z</dcterms:modified>
</cp:coreProperties>
</file>